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71" r:id="rId3"/>
    <p:sldId id="268" r:id="rId4"/>
    <p:sldId id="269" r:id="rId5"/>
    <p:sldId id="278" r:id="rId6"/>
    <p:sldId id="330" r:id="rId8"/>
    <p:sldId id="331" r:id="rId9"/>
    <p:sldId id="272" r:id="rId10"/>
    <p:sldId id="292" r:id="rId11"/>
    <p:sldId id="332" r:id="rId12"/>
    <p:sldId id="333" r:id="rId13"/>
    <p:sldId id="334" r:id="rId14"/>
    <p:sldId id="273" r:id="rId15"/>
    <p:sldId id="296" r:id="rId16"/>
    <p:sldId id="335" r:id="rId17"/>
    <p:sldId id="336" r:id="rId18"/>
    <p:sldId id="337" r:id="rId19"/>
    <p:sldId id="338" r:id="rId20"/>
    <p:sldId id="274" r:id="rId21"/>
    <p:sldId id="311" r:id="rId22"/>
    <p:sldId id="339" r:id="rId23"/>
    <p:sldId id="340" r:id="rId24"/>
    <p:sldId id="341" r:id="rId25"/>
    <p:sldId id="342" r:id="rId26"/>
    <p:sldId id="343" r:id="rId27"/>
    <p:sldId id="319" r:id="rId28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1" userDrawn="1">
          <p15:clr>
            <a:srgbClr val="A4A3A4"/>
          </p15:clr>
        </p15:guide>
        <p15:guide id="2" pos="38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008176"/>
    <a:srgbClr val="39D2BC"/>
    <a:srgbClr val="33B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215" autoAdjust="0"/>
    <p:restoredTop sz="94660"/>
  </p:normalViewPr>
  <p:slideViewPr>
    <p:cSldViewPr snapToGrid="0" showGuides="1">
      <p:cViewPr>
        <p:scale>
          <a:sx n="78" d="100"/>
          <a:sy n="78" d="100"/>
        </p:scale>
        <p:origin x="1818" y="888"/>
      </p:cViewPr>
      <p:guideLst>
        <p:guide orient="horz" pos="2151"/>
        <p:guide pos="38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gs" Target="tags/tag25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AB45F-64DA-408A-BF60-70F5EC0F922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F7CDF-DD1B-45E4-A4FC-5C125C13F61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21E5-C797-4859-80D8-9F6BFF6A8A42}" type="slidenum">
              <a:rPr lang="en-ID" smtClean="0"/>
            </a:fld>
            <a:endParaRPr lang="en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21E5-C797-4859-80D8-9F6BFF6A8A42}" type="slidenum">
              <a:rPr lang="en-ID" smtClean="0"/>
            </a:fld>
            <a:endParaRPr lang="en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21E5-C797-4859-80D8-9F6BFF6A8A42}" type="slidenum">
              <a:rPr lang="en-ID" smtClean="0"/>
            </a:fld>
            <a:endParaRPr lang="en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E3A23-DE27-4733-AAD0-9729433091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E3A23-DE27-4733-AAD0-9729433091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E3A23-DE27-4733-AAD0-9729433091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E3A23-DE27-4733-AAD0-9729433091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/>
          <a:srcRect t="35752" r="219"/>
          <a:stretch>
            <a:fillRect/>
          </a:stretch>
        </p:blipFill>
        <p:spPr>
          <a:xfrm rot="9383049" flipV="1">
            <a:off x="-306830" y="-241451"/>
            <a:ext cx="1963556" cy="1090383"/>
          </a:xfrm>
          <a:custGeom>
            <a:avLst/>
            <a:gdLst>
              <a:gd name="connsiteX0" fmla="*/ 0 w 3975785"/>
              <a:gd name="connsiteY0" fmla="*/ 1316245 h 2207795"/>
              <a:gd name="connsiteX1" fmla="*/ 0 w 3975785"/>
              <a:gd name="connsiteY1" fmla="*/ 2207795 h 2207795"/>
              <a:gd name="connsiteX2" fmla="*/ 3975785 w 3975785"/>
              <a:gd name="connsiteY2" fmla="*/ 2207795 h 2207795"/>
              <a:gd name="connsiteX3" fmla="*/ 3010496 w 3975785"/>
              <a:gd name="connsiteY3" fmla="*/ 0 h 2207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785" h="2207795">
                <a:moveTo>
                  <a:pt x="0" y="1316245"/>
                </a:moveTo>
                <a:lnTo>
                  <a:pt x="0" y="2207795"/>
                </a:lnTo>
                <a:lnTo>
                  <a:pt x="3975785" y="2207795"/>
                </a:lnTo>
                <a:lnTo>
                  <a:pt x="3010496" y="0"/>
                </a:lnTo>
                <a:close/>
              </a:path>
            </a:pathLst>
          </a:cu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rcRect t="36412" r="1500"/>
          <a:stretch>
            <a:fillRect/>
          </a:stretch>
        </p:blipFill>
        <p:spPr>
          <a:xfrm rot="9383049" flipH="1">
            <a:off x="10543972" y="6021895"/>
            <a:ext cx="1938349" cy="1079176"/>
          </a:xfrm>
          <a:custGeom>
            <a:avLst/>
            <a:gdLst>
              <a:gd name="connsiteX0" fmla="*/ 3924747 w 3924747"/>
              <a:gd name="connsiteY0" fmla="*/ 2185103 h 2185103"/>
              <a:gd name="connsiteX1" fmla="*/ 2969380 w 3924747"/>
              <a:gd name="connsiteY1" fmla="*/ 0 h 2185103"/>
              <a:gd name="connsiteX2" fmla="*/ 0 w 3924747"/>
              <a:gd name="connsiteY2" fmla="*/ 1298268 h 2185103"/>
              <a:gd name="connsiteX3" fmla="*/ 0 w 3924747"/>
              <a:gd name="connsiteY3" fmla="*/ 2185103 h 2185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4747" h="2185103">
                <a:moveTo>
                  <a:pt x="3924747" y="2185103"/>
                </a:moveTo>
                <a:lnTo>
                  <a:pt x="2969380" y="0"/>
                </a:lnTo>
                <a:lnTo>
                  <a:pt x="0" y="1298268"/>
                </a:lnTo>
                <a:lnTo>
                  <a:pt x="0" y="2185103"/>
                </a:lnTo>
                <a:close/>
              </a:path>
            </a:pathLst>
          </a:cu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924533" y="1852033"/>
            <a:ext cx="5130032" cy="3698615"/>
          </a:xfrm>
          <a:custGeom>
            <a:avLst/>
            <a:gdLst>
              <a:gd name="connsiteX0" fmla="*/ 0 w 5130032"/>
              <a:gd name="connsiteY0" fmla="*/ 0 h 3698615"/>
              <a:gd name="connsiteX1" fmla="*/ 5130032 w 5130032"/>
              <a:gd name="connsiteY1" fmla="*/ 0 h 3698615"/>
              <a:gd name="connsiteX2" fmla="*/ 5130032 w 5130032"/>
              <a:gd name="connsiteY2" fmla="*/ 3698615 h 3698615"/>
              <a:gd name="connsiteX3" fmla="*/ 0 w 5130032"/>
              <a:gd name="connsiteY3" fmla="*/ 3698615 h 3698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30032" h="3698615">
                <a:moveTo>
                  <a:pt x="0" y="0"/>
                </a:moveTo>
                <a:lnTo>
                  <a:pt x="5130032" y="0"/>
                </a:lnTo>
                <a:lnTo>
                  <a:pt x="5130032" y="3698615"/>
                </a:lnTo>
                <a:lnTo>
                  <a:pt x="0" y="3698615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2676525" y="414700"/>
            <a:ext cx="6838950" cy="8763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latin typeface="+mj-lt"/>
              </a:defRPr>
            </a:lvl1pPr>
          </a:lstStyle>
          <a:p>
            <a:pPr lvl="0"/>
            <a:r>
              <a:rPr lang="en-US" dirty="0"/>
              <a:t>Put Title Here</a:t>
            </a:r>
            <a:endParaRPr lang="en-ID" dirty="0"/>
          </a:p>
        </p:txBody>
      </p:sp>
      <p:sp>
        <p:nvSpPr>
          <p:cNvPr id="4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028157" y="1160031"/>
            <a:ext cx="6135687" cy="26193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10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Put Subtitle Here</a:t>
            </a:r>
            <a:endParaRPr lang="en-ID" dirty="0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/>
          <a:srcRect t="35752" r="219"/>
          <a:stretch>
            <a:fillRect/>
          </a:stretch>
        </p:blipFill>
        <p:spPr>
          <a:xfrm rot="9383049" flipV="1">
            <a:off x="-306830" y="-241451"/>
            <a:ext cx="1963556" cy="1090383"/>
          </a:xfrm>
          <a:custGeom>
            <a:avLst/>
            <a:gdLst>
              <a:gd name="connsiteX0" fmla="*/ 0 w 3975785"/>
              <a:gd name="connsiteY0" fmla="*/ 1316245 h 2207795"/>
              <a:gd name="connsiteX1" fmla="*/ 0 w 3975785"/>
              <a:gd name="connsiteY1" fmla="*/ 2207795 h 2207795"/>
              <a:gd name="connsiteX2" fmla="*/ 3975785 w 3975785"/>
              <a:gd name="connsiteY2" fmla="*/ 2207795 h 2207795"/>
              <a:gd name="connsiteX3" fmla="*/ 3010496 w 3975785"/>
              <a:gd name="connsiteY3" fmla="*/ 0 h 2207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785" h="2207795">
                <a:moveTo>
                  <a:pt x="0" y="1316245"/>
                </a:moveTo>
                <a:lnTo>
                  <a:pt x="0" y="2207795"/>
                </a:lnTo>
                <a:lnTo>
                  <a:pt x="3975785" y="2207795"/>
                </a:lnTo>
                <a:lnTo>
                  <a:pt x="3010496" y="0"/>
                </a:lnTo>
                <a:close/>
              </a:path>
            </a:pathLst>
          </a:cu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/>
          <a:srcRect t="36412" r="1500"/>
          <a:stretch>
            <a:fillRect/>
          </a:stretch>
        </p:blipFill>
        <p:spPr>
          <a:xfrm rot="9383049" flipH="1">
            <a:off x="10543972" y="6021895"/>
            <a:ext cx="1938349" cy="1079176"/>
          </a:xfrm>
          <a:custGeom>
            <a:avLst/>
            <a:gdLst>
              <a:gd name="connsiteX0" fmla="*/ 3924747 w 3924747"/>
              <a:gd name="connsiteY0" fmla="*/ 2185103 h 2185103"/>
              <a:gd name="connsiteX1" fmla="*/ 2969380 w 3924747"/>
              <a:gd name="connsiteY1" fmla="*/ 0 h 2185103"/>
              <a:gd name="connsiteX2" fmla="*/ 0 w 3924747"/>
              <a:gd name="connsiteY2" fmla="*/ 1298268 h 2185103"/>
              <a:gd name="connsiteX3" fmla="*/ 0 w 3924747"/>
              <a:gd name="connsiteY3" fmla="*/ 2185103 h 2185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4747" h="2185103">
                <a:moveTo>
                  <a:pt x="3924747" y="2185103"/>
                </a:moveTo>
                <a:lnTo>
                  <a:pt x="2969380" y="0"/>
                </a:lnTo>
                <a:lnTo>
                  <a:pt x="0" y="1298268"/>
                </a:lnTo>
                <a:lnTo>
                  <a:pt x="0" y="2185103"/>
                </a:lnTo>
                <a:close/>
              </a:path>
            </a:pathLst>
          </a:cu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2891585" y="947057"/>
            <a:ext cx="3313273" cy="1763758"/>
          </a:xfrm>
          <a:custGeom>
            <a:avLst/>
            <a:gdLst>
              <a:gd name="connsiteX0" fmla="*/ 0 w 3313273"/>
              <a:gd name="connsiteY0" fmla="*/ 0 h 1763758"/>
              <a:gd name="connsiteX1" fmla="*/ 3313273 w 3313273"/>
              <a:gd name="connsiteY1" fmla="*/ 0 h 1763758"/>
              <a:gd name="connsiteX2" fmla="*/ 3313273 w 3313273"/>
              <a:gd name="connsiteY2" fmla="*/ 1763758 h 1763758"/>
              <a:gd name="connsiteX3" fmla="*/ 0 w 3313273"/>
              <a:gd name="connsiteY3" fmla="*/ 1763758 h 1763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3273" h="1763758">
                <a:moveTo>
                  <a:pt x="0" y="0"/>
                </a:moveTo>
                <a:lnTo>
                  <a:pt x="3313273" y="0"/>
                </a:lnTo>
                <a:lnTo>
                  <a:pt x="3313273" y="1763758"/>
                </a:lnTo>
                <a:lnTo>
                  <a:pt x="0" y="1763758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rcRect t="35752" r="219"/>
          <a:stretch>
            <a:fillRect/>
          </a:stretch>
        </p:blipFill>
        <p:spPr>
          <a:xfrm rot="9383049" flipV="1">
            <a:off x="-306830" y="-241451"/>
            <a:ext cx="1963556" cy="1090383"/>
          </a:xfrm>
          <a:custGeom>
            <a:avLst/>
            <a:gdLst>
              <a:gd name="connsiteX0" fmla="*/ 0 w 3975785"/>
              <a:gd name="connsiteY0" fmla="*/ 1316245 h 2207795"/>
              <a:gd name="connsiteX1" fmla="*/ 0 w 3975785"/>
              <a:gd name="connsiteY1" fmla="*/ 2207795 h 2207795"/>
              <a:gd name="connsiteX2" fmla="*/ 3975785 w 3975785"/>
              <a:gd name="connsiteY2" fmla="*/ 2207795 h 2207795"/>
              <a:gd name="connsiteX3" fmla="*/ 3010496 w 3975785"/>
              <a:gd name="connsiteY3" fmla="*/ 0 h 2207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785" h="2207795">
                <a:moveTo>
                  <a:pt x="0" y="1316245"/>
                </a:moveTo>
                <a:lnTo>
                  <a:pt x="0" y="2207795"/>
                </a:lnTo>
                <a:lnTo>
                  <a:pt x="3975785" y="2207795"/>
                </a:lnTo>
                <a:lnTo>
                  <a:pt x="3010496" y="0"/>
                </a:lnTo>
                <a:close/>
              </a:path>
            </a:pathLst>
          </a:cu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/>
          <a:srcRect t="36412" r="1500"/>
          <a:stretch>
            <a:fillRect/>
          </a:stretch>
        </p:blipFill>
        <p:spPr>
          <a:xfrm rot="9383049" flipH="1">
            <a:off x="10543972" y="6021895"/>
            <a:ext cx="1938349" cy="1079176"/>
          </a:xfrm>
          <a:custGeom>
            <a:avLst/>
            <a:gdLst>
              <a:gd name="connsiteX0" fmla="*/ 3924747 w 3924747"/>
              <a:gd name="connsiteY0" fmla="*/ 2185103 h 2185103"/>
              <a:gd name="connsiteX1" fmla="*/ 2969380 w 3924747"/>
              <a:gd name="connsiteY1" fmla="*/ 0 h 2185103"/>
              <a:gd name="connsiteX2" fmla="*/ 0 w 3924747"/>
              <a:gd name="connsiteY2" fmla="*/ 1298268 h 2185103"/>
              <a:gd name="connsiteX3" fmla="*/ 0 w 3924747"/>
              <a:gd name="connsiteY3" fmla="*/ 2185103 h 2185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4747" h="2185103">
                <a:moveTo>
                  <a:pt x="3924747" y="2185103"/>
                </a:moveTo>
                <a:lnTo>
                  <a:pt x="2969380" y="0"/>
                </a:lnTo>
                <a:lnTo>
                  <a:pt x="0" y="1298268"/>
                </a:lnTo>
                <a:lnTo>
                  <a:pt x="0" y="2185103"/>
                </a:lnTo>
                <a:close/>
              </a:path>
            </a:pathLst>
          </a:cu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008914" y="0"/>
            <a:ext cx="3516081" cy="6858000"/>
          </a:xfrm>
          <a:custGeom>
            <a:avLst/>
            <a:gdLst>
              <a:gd name="connsiteX0" fmla="*/ 0 w 3516081"/>
              <a:gd name="connsiteY0" fmla="*/ 0 h 6858000"/>
              <a:gd name="connsiteX1" fmla="*/ 3516081 w 3516081"/>
              <a:gd name="connsiteY1" fmla="*/ 0 h 6858000"/>
              <a:gd name="connsiteX2" fmla="*/ 3516081 w 3516081"/>
              <a:gd name="connsiteY2" fmla="*/ 6858000 h 6858000"/>
              <a:gd name="connsiteX3" fmla="*/ 0 w 35160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16081" h="6858000">
                <a:moveTo>
                  <a:pt x="0" y="0"/>
                </a:moveTo>
                <a:lnTo>
                  <a:pt x="3516081" y="0"/>
                </a:lnTo>
                <a:lnTo>
                  <a:pt x="351608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800"/>
            </a:lvl1pPr>
          </a:lstStyle>
          <a:p>
            <a:endParaRPr lang="en-ID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/>
          <a:srcRect t="35752" r="219"/>
          <a:stretch>
            <a:fillRect/>
          </a:stretch>
        </p:blipFill>
        <p:spPr>
          <a:xfrm rot="9383049" flipV="1">
            <a:off x="-306830" y="-241451"/>
            <a:ext cx="1963556" cy="1090383"/>
          </a:xfrm>
          <a:custGeom>
            <a:avLst/>
            <a:gdLst>
              <a:gd name="connsiteX0" fmla="*/ 0 w 3975785"/>
              <a:gd name="connsiteY0" fmla="*/ 1316245 h 2207795"/>
              <a:gd name="connsiteX1" fmla="*/ 0 w 3975785"/>
              <a:gd name="connsiteY1" fmla="*/ 2207795 h 2207795"/>
              <a:gd name="connsiteX2" fmla="*/ 3975785 w 3975785"/>
              <a:gd name="connsiteY2" fmla="*/ 2207795 h 2207795"/>
              <a:gd name="connsiteX3" fmla="*/ 3010496 w 3975785"/>
              <a:gd name="connsiteY3" fmla="*/ 0 h 2207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785" h="2207795">
                <a:moveTo>
                  <a:pt x="0" y="1316245"/>
                </a:moveTo>
                <a:lnTo>
                  <a:pt x="0" y="2207795"/>
                </a:lnTo>
                <a:lnTo>
                  <a:pt x="3975785" y="2207795"/>
                </a:lnTo>
                <a:lnTo>
                  <a:pt x="3010496" y="0"/>
                </a:lnTo>
                <a:close/>
              </a:path>
            </a:pathLst>
          </a:cu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/>
          <a:srcRect t="36412" r="1500"/>
          <a:stretch>
            <a:fillRect/>
          </a:stretch>
        </p:blipFill>
        <p:spPr>
          <a:xfrm rot="9383049" flipH="1">
            <a:off x="10543972" y="6021895"/>
            <a:ext cx="1938349" cy="1079176"/>
          </a:xfrm>
          <a:custGeom>
            <a:avLst/>
            <a:gdLst>
              <a:gd name="connsiteX0" fmla="*/ 3924747 w 3924747"/>
              <a:gd name="connsiteY0" fmla="*/ 2185103 h 2185103"/>
              <a:gd name="connsiteX1" fmla="*/ 2969380 w 3924747"/>
              <a:gd name="connsiteY1" fmla="*/ 0 h 2185103"/>
              <a:gd name="connsiteX2" fmla="*/ 0 w 3924747"/>
              <a:gd name="connsiteY2" fmla="*/ 1298268 h 2185103"/>
              <a:gd name="connsiteX3" fmla="*/ 0 w 3924747"/>
              <a:gd name="connsiteY3" fmla="*/ 2185103 h 2185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4747" h="2185103">
                <a:moveTo>
                  <a:pt x="3924747" y="2185103"/>
                </a:moveTo>
                <a:lnTo>
                  <a:pt x="2969380" y="0"/>
                </a:lnTo>
                <a:lnTo>
                  <a:pt x="0" y="1298268"/>
                </a:lnTo>
                <a:lnTo>
                  <a:pt x="0" y="2185103"/>
                </a:lnTo>
                <a:close/>
              </a:path>
            </a:pathLst>
          </a:cu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088782-2B32-4233-814D-CED713BD12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934215-EF33-4E28-8D1D-CB1C76F5707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ags" Target="../tags/tag11.xml"/><Relationship Id="rId4" Type="http://schemas.openxmlformats.org/officeDocument/2006/relationships/image" Target="../media/image8.png"/><Relationship Id="rId3" Type="http://schemas.openxmlformats.org/officeDocument/2006/relationships/image" Target="../media/image1.png"/><Relationship Id="rId2" Type="http://schemas.microsoft.com/office/2007/relationships/hdphoto" Target="../media/image7.wdp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ags" Target="../tags/tag17.xml"/><Relationship Id="rId4" Type="http://schemas.openxmlformats.org/officeDocument/2006/relationships/image" Target="../media/image8.png"/><Relationship Id="rId3" Type="http://schemas.openxmlformats.org/officeDocument/2006/relationships/image" Target="../media/image1.png"/><Relationship Id="rId2" Type="http://schemas.microsoft.com/office/2007/relationships/hdphoto" Target="../media/image7.wdp"/><Relationship Id="rId1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ags" Target="../tags/tag1.xml"/><Relationship Id="rId4" Type="http://schemas.microsoft.com/office/2007/relationships/hdphoto" Target="../media/image5.wdp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23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jpeg"/><Relationship Id="rId2" Type="http://schemas.openxmlformats.org/officeDocument/2006/relationships/tags" Target="../tags/tag24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ags" Target="../tags/tag2.xml"/><Relationship Id="rId4" Type="http://schemas.openxmlformats.org/officeDocument/2006/relationships/image" Target="../media/image8.png"/><Relationship Id="rId3" Type="http://schemas.openxmlformats.org/officeDocument/2006/relationships/image" Target="../media/image1.png"/><Relationship Id="rId2" Type="http://schemas.microsoft.com/office/2007/relationships/hdphoto" Target="../media/image7.wdp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jpeg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jpeg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jpeg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ags" Target="../tags/tag6.xml"/><Relationship Id="rId4" Type="http://schemas.openxmlformats.org/officeDocument/2006/relationships/image" Target="../media/image8.png"/><Relationship Id="rId3" Type="http://schemas.openxmlformats.org/officeDocument/2006/relationships/image" Target="../media/image1.png"/><Relationship Id="rId2" Type="http://schemas.microsoft.com/office/2007/relationships/hdphoto" Target="../media/image7.wdp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366101" y="2004183"/>
            <a:ext cx="62959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gradFill>
                  <a:gsLst>
                    <a:gs pos="0">
                      <a:srgbClr val="39D2BC"/>
                    </a:gs>
                    <a:gs pos="100000">
                      <a:srgbClr val="008176"/>
                    </a:gs>
                  </a:gsLst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2023厦门市医院管理案例竞赛</a:t>
            </a:r>
            <a:r>
              <a:rPr lang="en-US" altLang="zh-CN" sz="3200" dirty="0" smtClean="0">
                <a:solidFill>
                  <a:srgbClr val="404042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 </a:t>
            </a:r>
            <a:endParaRPr lang="en-US" altLang="zh-CN" sz="3200" dirty="0" smtClean="0">
              <a:solidFill>
                <a:srgbClr val="404042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32055" y="2763172"/>
            <a:ext cx="651806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gradFill>
                  <a:gsLst>
                    <a:gs pos="0">
                      <a:srgbClr val="39D2BC"/>
                    </a:gs>
                    <a:gs pos="100000">
                      <a:srgbClr val="008176"/>
                    </a:gs>
                  </a:gsLst>
                  <a:lin ang="5400000" scaled="1"/>
                </a:gradFill>
                <a:effectLst>
                  <a:outerShdw blurRad="25400" dist="25400" dir="2700000" algn="tl">
                    <a:srgbClr val="000000">
                      <a:alpha val="20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案例名称：</a:t>
            </a:r>
            <a:endParaRPr lang="zh-CN" altLang="en-US" sz="3200" dirty="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5400000" scaled="1"/>
              </a:gradFill>
              <a:effectLst>
                <a:outerShdw blurRad="25400" dist="25400" dir="2700000" algn="tl">
                  <a:srgbClr val="000000">
                    <a:alpha val="20000"/>
                  </a:srgbClr>
                </a:outerShdw>
              </a:effectLst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16" name="TextBox 7"/>
          <p:cNvSpPr>
            <a:spLocks noChangeArrowheads="1"/>
          </p:cNvSpPr>
          <p:nvPr/>
        </p:nvSpPr>
        <p:spPr bwMode="auto">
          <a:xfrm>
            <a:off x="472679" y="3717205"/>
            <a:ext cx="3440968" cy="307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25400" dist="25400" dir="2700000" algn="tl">
                    <a:srgbClr val="000000">
                      <a:alpha val="20000"/>
                    </a:srgb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rPr>
              <a:t>申报主题方向：</a:t>
            </a:r>
            <a:endParaRPr lang="zh-CN" sz="20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25400" dist="25400" dir="2700000" algn="tl">
                  <a:srgbClr val="000000">
                    <a:alpha val="20000"/>
                  </a:srgb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  <a:cs typeface="+mn-ea"/>
              <a:sym typeface="+mn-lt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475615" y="5661025"/>
            <a:ext cx="2701925" cy="5638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39D2BC"/>
              </a:gs>
              <a:gs pos="100000">
                <a:srgbClr val="008176"/>
              </a:gs>
            </a:gsLst>
            <a:lin ang="5400000" scaled="0"/>
          </a:gradFill>
          <a:ln w="76200" cap="flat" cmpd="sng" algn="ctr">
            <a:noFill/>
            <a:prstDash val="solid"/>
            <a:miter lim="800000"/>
          </a:ln>
          <a:effectLst>
            <a:glow rad="63500">
              <a:srgbClr val="596481">
                <a:alpha val="10000"/>
              </a:srgbClr>
            </a:glow>
            <a:outerShdw blurRad="190500" dist="63500" dir="2700000" algn="tl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</a:rPr>
              <a:t>案例联系人：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</a:rPr>
              <a:t>联系电话：</a:t>
            </a: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5400000">
            <a:off x="6067425" y="745490"/>
            <a:ext cx="6908800" cy="5340985"/>
          </a:xfrm>
          <a:prstGeom prst="rect">
            <a:avLst/>
          </a:prstGeom>
        </p:spPr>
      </p:pic>
      <p:sp>
        <p:nvSpPr>
          <p:cNvPr id="26" name="文本框 25"/>
          <p:cNvSpPr txBox="1"/>
          <p:nvPr/>
        </p:nvSpPr>
        <p:spPr>
          <a:xfrm rot="2700000">
            <a:off x="9418320" y="4457700"/>
            <a:ext cx="716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pc="300" dirty="0">
                <a:gradFill>
                  <a:gsLst>
                    <a:gs pos="0">
                      <a:srgbClr val="39D2BC"/>
                    </a:gs>
                    <a:gs pos="82000">
                      <a:srgbClr val="008176"/>
                    </a:gs>
                  </a:gsLst>
                  <a:lin ang="5400000" scaled="0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发展</a:t>
            </a:r>
            <a:endParaRPr lang="zh-CN" altLang="en-US" spc="300" dirty="0">
              <a:gradFill>
                <a:gsLst>
                  <a:gs pos="0">
                    <a:srgbClr val="39D2BC"/>
                  </a:gs>
                  <a:gs pos="82000">
                    <a:srgbClr val="008176"/>
                  </a:gs>
                </a:gsLst>
                <a:lin ang="5400000" scaled="0"/>
              </a:gra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 rot="18900000">
            <a:off x="9168765" y="421005"/>
            <a:ext cx="982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pc="300" dirty="0" smtClean="0">
                <a:gradFill>
                  <a:gsLst>
                    <a:gs pos="0">
                      <a:srgbClr val="39D2BC"/>
                    </a:gs>
                    <a:gs pos="82000">
                      <a:srgbClr val="008176"/>
                    </a:gs>
                  </a:gsLst>
                  <a:lin ang="5400000" scaled="0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高质量</a:t>
            </a:r>
            <a:endParaRPr lang="zh-CN" altLang="en-US" spc="300" dirty="0">
              <a:gradFill>
                <a:gsLst>
                  <a:gs pos="0">
                    <a:srgbClr val="39D2BC"/>
                  </a:gs>
                  <a:gs pos="82000">
                    <a:srgbClr val="008176"/>
                  </a:gs>
                </a:gsLst>
                <a:lin ang="5400000" scaled="0"/>
              </a:gra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pic>
        <p:nvPicPr>
          <p:cNvPr id="3" name="图片 2" descr="医协会logo-横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14" grpId="0"/>
      <p:bldP spid="15" grpId="0"/>
      <p:bldP spid="16" grpId="0" bldLvl="0" animBg="1"/>
      <p:bldP spid="17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92162" y="592498"/>
            <a:ext cx="4375150" cy="944377"/>
            <a:chOff x="3892162" y="522177"/>
            <a:chExt cx="4375150" cy="944377"/>
          </a:xfrm>
        </p:grpSpPr>
        <p:grpSp>
          <p:nvGrpSpPr>
            <p:cNvPr id="10" name="组合 9"/>
            <p:cNvGrpSpPr/>
            <p:nvPr/>
          </p:nvGrpSpPr>
          <p:grpSpPr>
            <a:xfrm>
              <a:off x="3892162" y="522177"/>
              <a:ext cx="4375150" cy="835025"/>
              <a:chOff x="3892162" y="522177"/>
              <a:chExt cx="4375150" cy="835025"/>
            </a:xfrm>
          </p:grpSpPr>
          <p:sp>
            <p:nvSpPr>
              <p:cNvPr id="12" name="文本框 11"/>
              <p:cNvSpPr txBox="1"/>
              <p:nvPr/>
            </p:nvSpPr>
            <p:spPr>
              <a:xfrm>
                <a:off x="3892162" y="1081612"/>
                <a:ext cx="4375150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理论依据：案例理论依据及模型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4657138" y="522177"/>
                <a:ext cx="2867228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结构呈现</a:t>
                </a:r>
                <a:endParaRPr lang="zh-CN" alt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11" name="直接连接符 10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图片 4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92162" y="592498"/>
            <a:ext cx="4375150" cy="944377"/>
            <a:chOff x="3892162" y="522177"/>
            <a:chExt cx="4375150" cy="944377"/>
          </a:xfrm>
        </p:grpSpPr>
        <p:grpSp>
          <p:nvGrpSpPr>
            <p:cNvPr id="10" name="组合 9"/>
            <p:cNvGrpSpPr/>
            <p:nvPr/>
          </p:nvGrpSpPr>
          <p:grpSpPr>
            <a:xfrm>
              <a:off x="3892162" y="522177"/>
              <a:ext cx="4375150" cy="835025"/>
              <a:chOff x="3892162" y="522177"/>
              <a:chExt cx="4375150" cy="835025"/>
            </a:xfrm>
          </p:grpSpPr>
          <p:sp>
            <p:nvSpPr>
              <p:cNvPr id="12" name="文本框 11"/>
              <p:cNvSpPr txBox="1"/>
              <p:nvPr/>
            </p:nvSpPr>
            <p:spPr>
              <a:xfrm>
                <a:off x="3892162" y="1081612"/>
                <a:ext cx="4375150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资源配置：医院所提供的人力、财力、物力、制度等方面支持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4657138" y="522177"/>
                <a:ext cx="2867228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结构呈现</a:t>
                </a:r>
                <a:endParaRPr lang="zh-CN" alt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11" name="直接连接符 10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图片 4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4478" y="1766948"/>
            <a:ext cx="2070208" cy="134563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rcRect t="26152"/>
          <a:stretch>
            <a:fillRect/>
          </a:stretch>
        </p:blipFill>
        <p:spPr>
          <a:xfrm rot="18184044">
            <a:off x="-2743973" y="-599545"/>
            <a:ext cx="9575067" cy="6098211"/>
          </a:xfrm>
          <a:custGeom>
            <a:avLst/>
            <a:gdLst>
              <a:gd name="connsiteX0" fmla="*/ 5725319 w 9575067"/>
              <a:gd name="connsiteY0" fmla="*/ 0 h 6098211"/>
              <a:gd name="connsiteX1" fmla="*/ 9575067 w 9575067"/>
              <a:gd name="connsiteY1" fmla="*/ 5912853 h 6098211"/>
              <a:gd name="connsiteX2" fmla="*/ 9575067 w 9575067"/>
              <a:gd name="connsiteY2" fmla="*/ 6098211 h 6098211"/>
              <a:gd name="connsiteX3" fmla="*/ 1512266 w 9575067"/>
              <a:gd name="connsiteY3" fmla="*/ 6098211 h 6098211"/>
              <a:gd name="connsiteX4" fmla="*/ 0 w 9575067"/>
              <a:gd name="connsiteY4" fmla="*/ 3775513 h 6098211"/>
              <a:gd name="connsiteX5" fmla="*/ 0 w 9575067"/>
              <a:gd name="connsiteY5" fmla="*/ 3727648 h 6098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575067" h="6098211">
                <a:moveTo>
                  <a:pt x="5725319" y="0"/>
                </a:moveTo>
                <a:lnTo>
                  <a:pt x="9575067" y="5912853"/>
                </a:lnTo>
                <a:lnTo>
                  <a:pt x="9575067" y="6098211"/>
                </a:lnTo>
                <a:lnTo>
                  <a:pt x="1512266" y="6098211"/>
                </a:lnTo>
                <a:lnTo>
                  <a:pt x="0" y="3775513"/>
                </a:lnTo>
                <a:lnTo>
                  <a:pt x="0" y="3727648"/>
                </a:lnTo>
                <a:close/>
              </a:path>
            </a:pathLst>
          </a:custGeom>
        </p:spPr>
      </p:pic>
      <p:sp>
        <p:nvSpPr>
          <p:cNvPr id="10" name="文本框 9"/>
          <p:cNvSpPr txBox="1"/>
          <p:nvPr/>
        </p:nvSpPr>
        <p:spPr>
          <a:xfrm>
            <a:off x="6819117" y="3378839"/>
            <a:ext cx="4407876" cy="1050925"/>
          </a:xfrm>
          <a:prstGeom prst="rect">
            <a:avLst/>
          </a:prstGeom>
          <a:noFill/>
          <a:scene3d>
            <a:camera prst="orthographicFront"/>
            <a:lightRig rig="threePt" dir="t"/>
          </a:scene3d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4800" b="1" dirty="0" smtClean="0">
                <a:solidFill>
                  <a:srgbClr val="1B1B1B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</a:rPr>
              <a:t>过程指标</a:t>
            </a:r>
            <a:endParaRPr lang="zh-CN" altLang="en-US" sz="4800" b="1" dirty="0" smtClean="0">
              <a:solidFill>
                <a:srgbClr val="1B1B1B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9677837" y="1754173"/>
            <a:ext cx="1378135" cy="1378134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330" t="-40062" r="-103664" b="-11710"/>
            </a:stretch>
          </a:blipFill>
          <a:ln>
            <a:noFill/>
          </a:ln>
          <a:effectLst>
            <a:outerShdw blurRad="101600" dist="38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30"/>
          <p:cNvSpPr txBox="1"/>
          <p:nvPr/>
        </p:nvSpPr>
        <p:spPr>
          <a:xfrm>
            <a:off x="9784259" y="2097722"/>
            <a:ext cx="1239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4400" dirty="0" smtClean="0">
                <a:solidFill>
                  <a:schemeClr val="bg1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  <a:cs typeface="Aparajita" panose="020B0604020202020204" pitchFamily="34" charset="0"/>
              </a:rPr>
              <a:t>03</a:t>
            </a:r>
            <a:endParaRPr lang="zh-CN" altLang="en-US" sz="4400" dirty="0">
              <a:solidFill>
                <a:schemeClr val="bg1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思源宋体 CN Heavy" panose="02020900000000000000" pitchFamily="18" charset="-122"/>
              <a:ea typeface="思源宋体 CN Heavy" panose="02020900000000000000" pitchFamily="18" charset="-122"/>
              <a:cs typeface="Aparajita" panose="020B0604020202020204" pitchFamily="34" charset="0"/>
            </a:endParaRPr>
          </a:p>
        </p:txBody>
      </p:sp>
      <p:pic>
        <p:nvPicPr>
          <p:cNvPr id="5" name="图片 4" descr="医协会logo-横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10" grpId="0"/>
      <p:bldP spid="26" grpId="0" animBg="1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892797" y="592498"/>
            <a:ext cx="4363085" cy="944377"/>
            <a:chOff x="3892797" y="522177"/>
            <a:chExt cx="4363085" cy="944377"/>
          </a:xfrm>
        </p:grpSpPr>
        <p:grpSp>
          <p:nvGrpSpPr>
            <p:cNvPr id="15" name="组合 14"/>
            <p:cNvGrpSpPr/>
            <p:nvPr/>
          </p:nvGrpSpPr>
          <p:grpSpPr>
            <a:xfrm>
              <a:off x="3892797" y="522177"/>
              <a:ext cx="4363085" cy="835025"/>
              <a:chOff x="3892797" y="522177"/>
              <a:chExt cx="4363085" cy="835025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3892797" y="1081612"/>
                <a:ext cx="4363085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总流程图：项目执行过程，包含时间、目标、事项等必要信息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4657138" y="522177"/>
                <a:ext cx="2867228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过程指标</a:t>
                </a:r>
                <a:endPara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16" name="直接连接符 15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图片 7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315582" y="592498"/>
            <a:ext cx="5328285" cy="944377"/>
            <a:chOff x="3315582" y="522177"/>
            <a:chExt cx="5328285" cy="944377"/>
          </a:xfrm>
        </p:grpSpPr>
        <p:grpSp>
          <p:nvGrpSpPr>
            <p:cNvPr id="15" name="组合 14"/>
            <p:cNvGrpSpPr/>
            <p:nvPr/>
          </p:nvGrpSpPr>
          <p:grpSpPr>
            <a:xfrm>
              <a:off x="3315582" y="522177"/>
              <a:ext cx="5328285" cy="835025"/>
              <a:chOff x="3315582" y="522177"/>
              <a:chExt cx="5328285" cy="835025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3315582" y="1081612"/>
                <a:ext cx="5328285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阶段划分：项目执行过程的阶段/步骤，详述每个阶段的目标、措施和成果等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4657138" y="522177"/>
                <a:ext cx="2867228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过程指标</a:t>
                </a:r>
                <a:endPara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16" name="直接连接符 15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图片 7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315582" y="592498"/>
            <a:ext cx="5328285" cy="944377"/>
            <a:chOff x="3315582" y="522177"/>
            <a:chExt cx="5328285" cy="944377"/>
          </a:xfrm>
        </p:grpSpPr>
        <p:grpSp>
          <p:nvGrpSpPr>
            <p:cNvPr id="15" name="组合 14"/>
            <p:cNvGrpSpPr/>
            <p:nvPr/>
          </p:nvGrpSpPr>
          <p:grpSpPr>
            <a:xfrm>
              <a:off x="3315582" y="522177"/>
              <a:ext cx="5328285" cy="835025"/>
              <a:chOff x="3315582" y="522177"/>
              <a:chExt cx="5328285" cy="835025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3315582" y="1081612"/>
                <a:ext cx="5328285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典型细节：案例实施过程中出现的有意义、有趣味、具有代表性的细节/事件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4657138" y="522177"/>
                <a:ext cx="2867228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过程指标</a:t>
                </a:r>
                <a:endPara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16" name="直接连接符 15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图片 7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315582" y="592498"/>
            <a:ext cx="5328285" cy="944377"/>
            <a:chOff x="3315582" y="522177"/>
            <a:chExt cx="5328285" cy="944377"/>
          </a:xfrm>
        </p:grpSpPr>
        <p:grpSp>
          <p:nvGrpSpPr>
            <p:cNvPr id="15" name="组合 14"/>
            <p:cNvGrpSpPr/>
            <p:nvPr/>
          </p:nvGrpSpPr>
          <p:grpSpPr>
            <a:xfrm>
              <a:off x="3315582" y="522177"/>
              <a:ext cx="5328285" cy="835025"/>
              <a:chOff x="3315582" y="522177"/>
              <a:chExt cx="5328285" cy="835025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3315582" y="1081612"/>
                <a:ext cx="5328285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风险控制：案例的潜在风险与控制措施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4657138" y="522177"/>
                <a:ext cx="2867228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过程指标</a:t>
                </a:r>
                <a:endPara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16" name="直接连接符 15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图片 7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315582" y="592498"/>
            <a:ext cx="5328285" cy="944377"/>
            <a:chOff x="3315582" y="522177"/>
            <a:chExt cx="5328285" cy="944377"/>
          </a:xfrm>
        </p:grpSpPr>
        <p:grpSp>
          <p:nvGrpSpPr>
            <p:cNvPr id="15" name="组合 14"/>
            <p:cNvGrpSpPr/>
            <p:nvPr/>
          </p:nvGrpSpPr>
          <p:grpSpPr>
            <a:xfrm>
              <a:off x="3315582" y="522177"/>
              <a:ext cx="5328285" cy="835025"/>
              <a:chOff x="3315582" y="522177"/>
              <a:chExt cx="5328285" cy="835025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3315582" y="1081612"/>
                <a:ext cx="5328285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管理工具：实践过程中所用过的管理方法、管理工具等（并简述使用情况）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4657138" y="522177"/>
                <a:ext cx="2867228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过程指标</a:t>
                </a:r>
                <a:endPara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16" name="直接连接符 15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图片 7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4478" y="1766948"/>
            <a:ext cx="2070208" cy="134563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rcRect t="26152"/>
          <a:stretch>
            <a:fillRect/>
          </a:stretch>
        </p:blipFill>
        <p:spPr>
          <a:xfrm rot="18184044">
            <a:off x="-2743973" y="-599545"/>
            <a:ext cx="9575067" cy="6098211"/>
          </a:xfrm>
          <a:custGeom>
            <a:avLst/>
            <a:gdLst>
              <a:gd name="connsiteX0" fmla="*/ 5725319 w 9575067"/>
              <a:gd name="connsiteY0" fmla="*/ 0 h 6098211"/>
              <a:gd name="connsiteX1" fmla="*/ 9575067 w 9575067"/>
              <a:gd name="connsiteY1" fmla="*/ 5912853 h 6098211"/>
              <a:gd name="connsiteX2" fmla="*/ 9575067 w 9575067"/>
              <a:gd name="connsiteY2" fmla="*/ 6098211 h 6098211"/>
              <a:gd name="connsiteX3" fmla="*/ 1512266 w 9575067"/>
              <a:gd name="connsiteY3" fmla="*/ 6098211 h 6098211"/>
              <a:gd name="connsiteX4" fmla="*/ 0 w 9575067"/>
              <a:gd name="connsiteY4" fmla="*/ 3775513 h 6098211"/>
              <a:gd name="connsiteX5" fmla="*/ 0 w 9575067"/>
              <a:gd name="connsiteY5" fmla="*/ 3727648 h 6098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575067" h="6098211">
                <a:moveTo>
                  <a:pt x="5725319" y="0"/>
                </a:moveTo>
                <a:lnTo>
                  <a:pt x="9575067" y="5912853"/>
                </a:lnTo>
                <a:lnTo>
                  <a:pt x="9575067" y="6098211"/>
                </a:lnTo>
                <a:lnTo>
                  <a:pt x="1512266" y="6098211"/>
                </a:lnTo>
                <a:lnTo>
                  <a:pt x="0" y="3775513"/>
                </a:lnTo>
                <a:lnTo>
                  <a:pt x="0" y="3727648"/>
                </a:lnTo>
                <a:close/>
              </a:path>
            </a:pathLst>
          </a:custGeom>
        </p:spPr>
      </p:pic>
      <p:sp>
        <p:nvSpPr>
          <p:cNvPr id="10" name="文本框 9"/>
          <p:cNvSpPr txBox="1"/>
          <p:nvPr/>
        </p:nvSpPr>
        <p:spPr>
          <a:xfrm>
            <a:off x="6819117" y="3378839"/>
            <a:ext cx="4407876" cy="1050925"/>
          </a:xfrm>
          <a:prstGeom prst="rect">
            <a:avLst/>
          </a:prstGeom>
          <a:noFill/>
          <a:scene3d>
            <a:camera prst="orthographicFront"/>
            <a:lightRig rig="threePt" dir="t"/>
          </a:scene3d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4800" b="1" dirty="0" smtClean="0">
                <a:solidFill>
                  <a:srgbClr val="1B1B1B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</a:rPr>
              <a:t>结果评价</a:t>
            </a:r>
            <a:endParaRPr lang="zh-CN" altLang="en-US" sz="4800" b="1" dirty="0" smtClean="0">
              <a:solidFill>
                <a:srgbClr val="1B1B1B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9677837" y="1754173"/>
            <a:ext cx="1378135" cy="1378134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330" t="-40062" r="-103664" b="-11710"/>
            </a:stretch>
          </a:blipFill>
          <a:ln>
            <a:noFill/>
          </a:ln>
          <a:effectLst>
            <a:outerShdw blurRad="101600" dist="38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30"/>
          <p:cNvSpPr txBox="1"/>
          <p:nvPr/>
        </p:nvSpPr>
        <p:spPr>
          <a:xfrm>
            <a:off x="9784259" y="2097722"/>
            <a:ext cx="1239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4400" dirty="0" smtClean="0">
                <a:solidFill>
                  <a:schemeClr val="bg1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  <a:cs typeface="Aparajita" panose="020B0604020202020204" pitchFamily="34" charset="0"/>
              </a:rPr>
              <a:t>04</a:t>
            </a:r>
            <a:endParaRPr lang="zh-CN" altLang="en-US" sz="4400" dirty="0">
              <a:solidFill>
                <a:schemeClr val="bg1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思源宋体 CN Heavy" panose="02020900000000000000" pitchFamily="18" charset="-122"/>
              <a:ea typeface="思源宋体 CN Heavy" panose="02020900000000000000" pitchFamily="18" charset="-122"/>
              <a:cs typeface="Aparajita" panose="020B0604020202020204" pitchFamily="34" charset="0"/>
            </a:endParaRPr>
          </a:p>
        </p:txBody>
      </p:sp>
      <p:pic>
        <p:nvPicPr>
          <p:cNvPr id="8" name="图片 7" descr="医协会logo-横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10" grpId="0"/>
      <p:bldP spid="26" grpId="0" animBg="1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4317664" y="592498"/>
            <a:ext cx="3546176" cy="944377"/>
            <a:chOff x="4317664" y="522177"/>
            <a:chExt cx="3546176" cy="944377"/>
          </a:xfrm>
        </p:grpSpPr>
        <p:grpSp>
          <p:nvGrpSpPr>
            <p:cNvPr id="8" name="组合 7"/>
            <p:cNvGrpSpPr/>
            <p:nvPr/>
          </p:nvGrpSpPr>
          <p:grpSpPr>
            <a:xfrm>
              <a:off x="4317664" y="522177"/>
              <a:ext cx="3546176" cy="834800"/>
              <a:chOff x="4317664" y="522177"/>
              <a:chExt cx="3546176" cy="834800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4402067" y="1081387"/>
                <a:ext cx="3377371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schemeClr val="bg1">
                        <a:lumMod val="50000"/>
                        <a:alpha val="80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Aparajita" panose="020B0604020202020204" pitchFamily="34" charset="0"/>
                  </a:rPr>
                  <a:t>经验分析：可供复制的经验分享（不少于5条）</a:t>
                </a:r>
                <a:endParaRPr lang="en-US" altLang="zh-CN" sz="1200" dirty="0">
                  <a:solidFill>
                    <a:schemeClr val="bg1">
                      <a:lumMod val="50000"/>
                      <a:alpha val="80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Aparajita" panose="020B0604020202020204" pitchFamily="34" charset="0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4317664" y="522177"/>
                <a:ext cx="3546176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结果评价</a:t>
                </a:r>
                <a:endPara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9" name="直接连接符 8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图片 51"/>
          <p:cNvPicPr>
            <a:picLocks noChangeAspect="1"/>
          </p:cNvPicPr>
          <p:nvPr/>
        </p:nvPicPr>
        <p:blipFill>
          <a:blip r:embed="rId1"/>
          <a:srcRect t="35752" r="219"/>
          <a:stretch>
            <a:fillRect/>
          </a:stretch>
        </p:blipFill>
        <p:spPr>
          <a:xfrm rot="9383049" flipV="1">
            <a:off x="-608706" y="-502106"/>
            <a:ext cx="3975785" cy="2207795"/>
          </a:xfrm>
          <a:custGeom>
            <a:avLst/>
            <a:gdLst>
              <a:gd name="connsiteX0" fmla="*/ 0 w 3975785"/>
              <a:gd name="connsiteY0" fmla="*/ 1316245 h 2207795"/>
              <a:gd name="connsiteX1" fmla="*/ 0 w 3975785"/>
              <a:gd name="connsiteY1" fmla="*/ 2207795 h 2207795"/>
              <a:gd name="connsiteX2" fmla="*/ 3975785 w 3975785"/>
              <a:gd name="connsiteY2" fmla="*/ 2207795 h 2207795"/>
              <a:gd name="connsiteX3" fmla="*/ 3010496 w 3975785"/>
              <a:gd name="connsiteY3" fmla="*/ 0 h 2207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785" h="2207795">
                <a:moveTo>
                  <a:pt x="0" y="1316245"/>
                </a:moveTo>
                <a:lnTo>
                  <a:pt x="0" y="2207795"/>
                </a:lnTo>
                <a:lnTo>
                  <a:pt x="3975785" y="2207795"/>
                </a:lnTo>
                <a:lnTo>
                  <a:pt x="3010496" y="0"/>
                </a:lnTo>
                <a:close/>
              </a:path>
            </a:pathLst>
          </a:custGeom>
        </p:spPr>
      </p:pic>
      <p:pic>
        <p:nvPicPr>
          <p:cNvPr id="55" name="图片 54"/>
          <p:cNvPicPr>
            <a:picLocks noChangeAspect="1"/>
          </p:cNvPicPr>
          <p:nvPr/>
        </p:nvPicPr>
        <p:blipFill>
          <a:blip r:embed="rId1"/>
          <a:srcRect t="36412" r="1500"/>
          <a:stretch>
            <a:fillRect/>
          </a:stretch>
        </p:blipFill>
        <p:spPr>
          <a:xfrm rot="9383049" flipH="1">
            <a:off x="8869276" y="5167805"/>
            <a:ext cx="3924747" cy="2185103"/>
          </a:xfrm>
          <a:custGeom>
            <a:avLst/>
            <a:gdLst>
              <a:gd name="connsiteX0" fmla="*/ 3924747 w 3924747"/>
              <a:gd name="connsiteY0" fmla="*/ 2185103 h 2185103"/>
              <a:gd name="connsiteX1" fmla="*/ 2969380 w 3924747"/>
              <a:gd name="connsiteY1" fmla="*/ 0 h 2185103"/>
              <a:gd name="connsiteX2" fmla="*/ 0 w 3924747"/>
              <a:gd name="connsiteY2" fmla="*/ 1298268 h 2185103"/>
              <a:gd name="connsiteX3" fmla="*/ 0 w 3924747"/>
              <a:gd name="connsiteY3" fmla="*/ 2185103 h 2185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4747" h="2185103">
                <a:moveTo>
                  <a:pt x="3924747" y="2185103"/>
                </a:moveTo>
                <a:lnTo>
                  <a:pt x="2969380" y="0"/>
                </a:lnTo>
                <a:lnTo>
                  <a:pt x="0" y="1298268"/>
                </a:lnTo>
                <a:lnTo>
                  <a:pt x="0" y="2185103"/>
                </a:lnTo>
                <a:close/>
              </a:path>
            </a:pathLst>
          </a:custGeom>
        </p:spPr>
      </p:pic>
      <p:cxnSp>
        <p:nvCxnSpPr>
          <p:cNvPr id="66" name="直接连接符 65"/>
          <p:cNvCxnSpPr/>
          <p:nvPr/>
        </p:nvCxnSpPr>
        <p:spPr>
          <a:xfrm>
            <a:off x="7167513" y="2066405"/>
            <a:ext cx="0" cy="3038088"/>
          </a:xfrm>
          <a:prstGeom prst="line">
            <a:avLst/>
          </a:prstGeom>
          <a:ln w="12700">
            <a:solidFill>
              <a:srgbClr val="33B596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椭圆 62"/>
          <p:cNvSpPr/>
          <p:nvPr/>
        </p:nvSpPr>
        <p:spPr>
          <a:xfrm>
            <a:off x="2683420" y="1856467"/>
            <a:ext cx="3173954" cy="3173952"/>
          </a:xfrm>
          <a:prstGeom prst="ellipse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5774" r="-30610"/>
            </a:stretch>
          </a:blipFill>
          <a:ln>
            <a:noFill/>
          </a:ln>
          <a:effectLst>
            <a:outerShdw blurRad="101600" dist="38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圆角矩形 61"/>
          <p:cNvSpPr/>
          <p:nvPr/>
        </p:nvSpPr>
        <p:spPr>
          <a:xfrm>
            <a:off x="-2479581" y="2638330"/>
            <a:ext cx="7607628" cy="161022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文本框 55"/>
          <p:cNvSpPr txBox="1"/>
          <p:nvPr/>
        </p:nvSpPr>
        <p:spPr>
          <a:xfrm flipH="1">
            <a:off x="554497" y="3235181"/>
            <a:ext cx="2629119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25400" dist="25400" dir="2700000" algn="tl">
                    <a:srgbClr val="000000">
                      <a:alpha val="20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  <a:cs typeface="Aparajita" panose="020B0604020202020204" pitchFamily="34" charset="0"/>
              </a:rPr>
              <a:t>目录</a:t>
            </a:r>
            <a:endParaRPr lang="zh-CN" altLang="en-US" sz="32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25400" dist="25400" dir="2700000" algn="tl">
                  <a:srgbClr val="000000">
                    <a:alpha val="20000"/>
                  </a:srgbClr>
                </a:outerShdw>
              </a:effectLst>
              <a:latin typeface="思源宋体 CN Heavy" panose="02020900000000000000" pitchFamily="18" charset="-122"/>
              <a:ea typeface="思源宋体 CN Heavy" panose="02020900000000000000" pitchFamily="18" charset="-122"/>
              <a:cs typeface="Aparajita" panose="020B0604020202020204" pitchFamily="34" charset="0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3647097" y="2820143"/>
            <a:ext cx="1246600" cy="1246600"/>
          </a:xfrm>
          <a:prstGeom prst="ellipse">
            <a:avLst/>
          </a:prstGeom>
          <a:gradFill>
            <a:gsLst>
              <a:gs pos="0">
                <a:srgbClr val="39D2BC"/>
              </a:gs>
              <a:gs pos="100000">
                <a:srgbClr val="008176"/>
              </a:gs>
            </a:gsLst>
            <a:lin ang="2700000" scaled="0"/>
          </a:gradFill>
          <a:ln>
            <a:noFill/>
          </a:ln>
          <a:effectLst>
            <a:outerShdw blurRad="101600" dist="38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4" name="组合 93"/>
          <p:cNvGrpSpPr/>
          <p:nvPr/>
        </p:nvGrpSpPr>
        <p:grpSpPr>
          <a:xfrm>
            <a:off x="6882816" y="1675055"/>
            <a:ext cx="3462778" cy="627740"/>
            <a:chOff x="7026250" y="1381469"/>
            <a:chExt cx="3462778" cy="627740"/>
          </a:xfrm>
        </p:grpSpPr>
        <p:grpSp>
          <p:nvGrpSpPr>
            <p:cNvPr id="69" name="组合 68"/>
            <p:cNvGrpSpPr/>
            <p:nvPr/>
          </p:nvGrpSpPr>
          <p:grpSpPr>
            <a:xfrm>
              <a:off x="7026250" y="1421326"/>
              <a:ext cx="587883" cy="587883"/>
              <a:chOff x="7026250" y="1421326"/>
              <a:chExt cx="587883" cy="587883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7026250" y="1421326"/>
                <a:ext cx="587883" cy="587883"/>
              </a:xfrm>
              <a:prstGeom prst="ellipse">
                <a:avLst/>
              </a:prstGeom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2700000" scaled="0"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7085244" y="1525369"/>
                <a:ext cx="4956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000" dirty="0" smtClean="0">
                    <a:solidFill>
                      <a:schemeClr val="bg1"/>
                    </a:solidFill>
                    <a:latin typeface="思源宋体 CN Heavy" panose="02020900000000000000" pitchFamily="18" charset="-122"/>
                    <a:ea typeface="思源宋体 CN Heavy" panose="02020900000000000000" pitchFamily="18" charset="-122"/>
                  </a:rPr>
                  <a:t>01</a:t>
                </a:r>
                <a:endParaRPr lang="zh-CN" altLang="en-US" sz="2000" dirty="0">
                  <a:solidFill>
                    <a:schemeClr val="bg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endParaRPr>
              </a:p>
            </p:txBody>
          </p:sp>
        </p:grpSp>
        <p:sp>
          <p:nvSpPr>
            <p:cNvPr id="33" name="文本框 32"/>
            <p:cNvSpPr txBox="1"/>
            <p:nvPr/>
          </p:nvSpPr>
          <p:spPr>
            <a:xfrm>
              <a:off x="7983517" y="1381469"/>
              <a:ext cx="2505511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基础数据</a:t>
              </a:r>
              <a:endPara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6882816" y="2664313"/>
            <a:ext cx="3462778" cy="627740"/>
            <a:chOff x="7026250" y="1381469"/>
            <a:chExt cx="3462778" cy="627740"/>
          </a:xfrm>
        </p:grpSpPr>
        <p:grpSp>
          <p:nvGrpSpPr>
            <p:cNvPr id="96" name="组合 95"/>
            <p:cNvGrpSpPr/>
            <p:nvPr/>
          </p:nvGrpSpPr>
          <p:grpSpPr>
            <a:xfrm>
              <a:off x="7026250" y="1421326"/>
              <a:ext cx="587883" cy="587883"/>
              <a:chOff x="7026250" y="1421326"/>
              <a:chExt cx="587883" cy="587883"/>
            </a:xfrm>
          </p:grpSpPr>
          <p:sp>
            <p:nvSpPr>
              <p:cNvPr id="100" name="椭圆 99"/>
              <p:cNvSpPr/>
              <p:nvPr/>
            </p:nvSpPr>
            <p:spPr>
              <a:xfrm>
                <a:off x="7026250" y="1421326"/>
                <a:ext cx="587883" cy="587883"/>
              </a:xfrm>
              <a:prstGeom prst="ellipse">
                <a:avLst/>
              </a:prstGeom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2700000" scaled="0"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1" name="文本框 100"/>
              <p:cNvSpPr txBox="1"/>
              <p:nvPr/>
            </p:nvSpPr>
            <p:spPr>
              <a:xfrm>
                <a:off x="7085243" y="1525369"/>
                <a:ext cx="4956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000" dirty="0" smtClean="0">
                    <a:solidFill>
                      <a:schemeClr val="bg1"/>
                    </a:solidFill>
                    <a:latin typeface="思源宋体 CN Heavy" panose="02020900000000000000" pitchFamily="18" charset="-122"/>
                    <a:ea typeface="思源宋体 CN Heavy" panose="02020900000000000000" pitchFamily="18" charset="-122"/>
                  </a:rPr>
                  <a:t>02</a:t>
                </a:r>
                <a:endParaRPr lang="zh-CN" altLang="en-US" sz="2000" dirty="0">
                  <a:solidFill>
                    <a:schemeClr val="bg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endParaRPr>
              </a:p>
            </p:txBody>
          </p:sp>
        </p:grpSp>
        <p:sp>
          <p:nvSpPr>
            <p:cNvPr id="98" name="文本框 97"/>
            <p:cNvSpPr txBox="1"/>
            <p:nvPr/>
          </p:nvSpPr>
          <p:spPr>
            <a:xfrm>
              <a:off x="7983517" y="1381469"/>
              <a:ext cx="2505511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结构呈现</a:t>
              </a:r>
              <a:endPara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  <p:grpSp>
        <p:nvGrpSpPr>
          <p:cNvPr id="109" name="组合 108"/>
          <p:cNvGrpSpPr/>
          <p:nvPr/>
        </p:nvGrpSpPr>
        <p:grpSpPr>
          <a:xfrm>
            <a:off x="6882816" y="3653571"/>
            <a:ext cx="3462778" cy="627740"/>
            <a:chOff x="7026250" y="1381469"/>
            <a:chExt cx="3462778" cy="627740"/>
          </a:xfrm>
        </p:grpSpPr>
        <p:grpSp>
          <p:nvGrpSpPr>
            <p:cNvPr id="110" name="组合 109"/>
            <p:cNvGrpSpPr/>
            <p:nvPr/>
          </p:nvGrpSpPr>
          <p:grpSpPr>
            <a:xfrm>
              <a:off x="7026250" y="1421326"/>
              <a:ext cx="587883" cy="587883"/>
              <a:chOff x="7026250" y="1421326"/>
              <a:chExt cx="587883" cy="587883"/>
            </a:xfrm>
          </p:grpSpPr>
          <p:sp>
            <p:nvSpPr>
              <p:cNvPr id="114" name="椭圆 113"/>
              <p:cNvSpPr/>
              <p:nvPr/>
            </p:nvSpPr>
            <p:spPr>
              <a:xfrm>
                <a:off x="7026250" y="1421326"/>
                <a:ext cx="587883" cy="587883"/>
              </a:xfrm>
              <a:prstGeom prst="ellipse">
                <a:avLst/>
              </a:prstGeom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2700000" scaled="0"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5" name="文本框 114"/>
              <p:cNvSpPr txBox="1"/>
              <p:nvPr/>
            </p:nvSpPr>
            <p:spPr>
              <a:xfrm>
                <a:off x="7085243" y="1525369"/>
                <a:ext cx="4956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000" dirty="0" smtClean="0">
                    <a:solidFill>
                      <a:schemeClr val="bg1"/>
                    </a:solidFill>
                    <a:latin typeface="思源宋体 CN Heavy" panose="02020900000000000000" pitchFamily="18" charset="-122"/>
                    <a:ea typeface="思源宋体 CN Heavy" panose="02020900000000000000" pitchFamily="18" charset="-122"/>
                  </a:rPr>
                  <a:t>03</a:t>
                </a:r>
                <a:endParaRPr lang="zh-CN" altLang="en-US" sz="2000" dirty="0">
                  <a:solidFill>
                    <a:schemeClr val="bg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endParaRPr>
              </a:p>
            </p:txBody>
          </p:sp>
        </p:grpSp>
        <p:sp>
          <p:nvSpPr>
            <p:cNvPr id="112" name="文本框 111"/>
            <p:cNvSpPr txBox="1"/>
            <p:nvPr/>
          </p:nvSpPr>
          <p:spPr>
            <a:xfrm>
              <a:off x="7983517" y="1381469"/>
              <a:ext cx="2505511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过程指标</a:t>
              </a:r>
              <a:endPara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6882816" y="4642828"/>
            <a:ext cx="3462778" cy="627740"/>
            <a:chOff x="7026250" y="1381469"/>
            <a:chExt cx="3462778" cy="627740"/>
          </a:xfrm>
        </p:grpSpPr>
        <p:grpSp>
          <p:nvGrpSpPr>
            <p:cNvPr id="117" name="组合 116"/>
            <p:cNvGrpSpPr/>
            <p:nvPr/>
          </p:nvGrpSpPr>
          <p:grpSpPr>
            <a:xfrm>
              <a:off x="7026250" y="1421326"/>
              <a:ext cx="587883" cy="587883"/>
              <a:chOff x="7026250" y="1421326"/>
              <a:chExt cx="587883" cy="587883"/>
            </a:xfrm>
          </p:grpSpPr>
          <p:sp>
            <p:nvSpPr>
              <p:cNvPr id="121" name="椭圆 120"/>
              <p:cNvSpPr/>
              <p:nvPr/>
            </p:nvSpPr>
            <p:spPr>
              <a:xfrm>
                <a:off x="7026250" y="1421326"/>
                <a:ext cx="587883" cy="587883"/>
              </a:xfrm>
              <a:prstGeom prst="ellipse">
                <a:avLst/>
              </a:prstGeom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2700000" scaled="0"/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2" name="文本框 121"/>
              <p:cNvSpPr txBox="1"/>
              <p:nvPr/>
            </p:nvSpPr>
            <p:spPr>
              <a:xfrm>
                <a:off x="7085243" y="1525369"/>
                <a:ext cx="4956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2000" dirty="0" smtClean="0">
                    <a:solidFill>
                      <a:schemeClr val="bg1"/>
                    </a:solidFill>
                    <a:latin typeface="思源宋体 CN Heavy" panose="02020900000000000000" pitchFamily="18" charset="-122"/>
                    <a:ea typeface="思源宋体 CN Heavy" panose="02020900000000000000" pitchFamily="18" charset="-122"/>
                  </a:rPr>
                  <a:t>04</a:t>
                </a:r>
                <a:endParaRPr lang="zh-CN" altLang="en-US" sz="2000" dirty="0">
                  <a:solidFill>
                    <a:schemeClr val="bg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</a:endParaRPr>
              </a:p>
            </p:txBody>
          </p:sp>
        </p:grpSp>
        <p:sp>
          <p:nvSpPr>
            <p:cNvPr id="119" name="文本框 118"/>
            <p:cNvSpPr txBox="1"/>
            <p:nvPr/>
          </p:nvSpPr>
          <p:spPr>
            <a:xfrm>
              <a:off x="7983517" y="1381469"/>
              <a:ext cx="2505511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结果评价</a:t>
              </a:r>
              <a:endPara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691" y="3170483"/>
            <a:ext cx="690178" cy="559044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554497" y="6353506"/>
            <a:ext cx="574604" cy="110356"/>
            <a:chOff x="1056290" y="6148554"/>
            <a:chExt cx="574604" cy="110356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1056290" y="6148554"/>
              <a:ext cx="574604" cy="0"/>
            </a:xfrm>
            <a:prstGeom prst="line">
              <a:avLst/>
            </a:prstGeom>
            <a:ln w="28575">
              <a:solidFill>
                <a:srgbClr val="33B5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1056290" y="6258910"/>
              <a:ext cx="204951" cy="0"/>
            </a:xfrm>
            <a:prstGeom prst="line">
              <a:avLst/>
            </a:prstGeom>
            <a:ln w="28575">
              <a:solidFill>
                <a:srgbClr val="33B5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图片 2" descr="医协会logo-横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63" grpId="0" animBg="1"/>
      <p:bldP spid="62" grpId="0" animBg="1"/>
      <p:bldP spid="56" grpId="0"/>
      <p:bldP spid="6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4317664" y="592498"/>
            <a:ext cx="3738880" cy="944377"/>
            <a:chOff x="4317664" y="522177"/>
            <a:chExt cx="3738880" cy="944377"/>
          </a:xfrm>
        </p:grpSpPr>
        <p:grpSp>
          <p:nvGrpSpPr>
            <p:cNvPr id="8" name="组合 7"/>
            <p:cNvGrpSpPr/>
            <p:nvPr/>
          </p:nvGrpSpPr>
          <p:grpSpPr>
            <a:xfrm>
              <a:off x="4317664" y="522177"/>
              <a:ext cx="3738880" cy="835025"/>
              <a:chOff x="4317664" y="522177"/>
              <a:chExt cx="3738880" cy="835025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4317664" y="1081612"/>
                <a:ext cx="3738880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制度成果：依据案例经验所形成的制度规范情况</a:t>
                </a:r>
                <a:endParaRPr lang="en-US" altLang="zh-CN" sz="1200" dirty="0">
                  <a:solidFill>
                    <a:schemeClr val="bg1">
                      <a:lumMod val="50000"/>
                      <a:alpha val="80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Aparajita" panose="020B0604020202020204" pitchFamily="34" charset="0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4317664" y="522177"/>
                <a:ext cx="3546176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结果评价</a:t>
                </a:r>
                <a:endPara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9" name="直接连接符 8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3662979" y="592498"/>
            <a:ext cx="4826000" cy="944377"/>
            <a:chOff x="3662979" y="522177"/>
            <a:chExt cx="4826000" cy="944377"/>
          </a:xfrm>
        </p:grpSpPr>
        <p:grpSp>
          <p:nvGrpSpPr>
            <p:cNvPr id="8" name="组合 7"/>
            <p:cNvGrpSpPr/>
            <p:nvPr/>
          </p:nvGrpSpPr>
          <p:grpSpPr>
            <a:xfrm>
              <a:off x="3662979" y="522177"/>
              <a:ext cx="4826000" cy="835025"/>
              <a:chOff x="3662979" y="522177"/>
              <a:chExt cx="4826000" cy="835025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3662979" y="1081612"/>
                <a:ext cx="4826000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社会效益：描述案例所带来的社会影响和价值（尽量使用数字描述）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4317664" y="522177"/>
                <a:ext cx="3546176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结果评价</a:t>
                </a:r>
                <a:endPara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9" name="直接连接符 8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3662979" y="592498"/>
            <a:ext cx="4914265" cy="944377"/>
            <a:chOff x="3662979" y="522177"/>
            <a:chExt cx="4914265" cy="944377"/>
          </a:xfrm>
        </p:grpSpPr>
        <p:grpSp>
          <p:nvGrpSpPr>
            <p:cNvPr id="8" name="组合 7"/>
            <p:cNvGrpSpPr/>
            <p:nvPr/>
          </p:nvGrpSpPr>
          <p:grpSpPr>
            <a:xfrm>
              <a:off x="3662979" y="522177"/>
              <a:ext cx="4914265" cy="835025"/>
              <a:chOff x="3662979" y="522177"/>
              <a:chExt cx="4914265" cy="835025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3662979" y="1081612"/>
                <a:ext cx="4914265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经济效益：在提高经济收益或降低成本方面的成果（尽量使用数字描述）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4317664" y="522177"/>
                <a:ext cx="3546176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结果评价</a:t>
                </a:r>
                <a:endPara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9" name="直接连接符 8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3662979" y="592498"/>
            <a:ext cx="4914265" cy="944377"/>
            <a:chOff x="3662979" y="522177"/>
            <a:chExt cx="4914265" cy="944377"/>
          </a:xfrm>
        </p:grpSpPr>
        <p:grpSp>
          <p:nvGrpSpPr>
            <p:cNvPr id="8" name="组合 7"/>
            <p:cNvGrpSpPr/>
            <p:nvPr/>
          </p:nvGrpSpPr>
          <p:grpSpPr>
            <a:xfrm>
              <a:off x="3662979" y="522177"/>
              <a:ext cx="4914265" cy="835025"/>
              <a:chOff x="3662979" y="522177"/>
              <a:chExt cx="4914265" cy="835025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3662979" y="1081612"/>
                <a:ext cx="4914265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成果发布：项目所取得学术成果、荣誉等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4317664" y="522177"/>
                <a:ext cx="3546176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结果评价</a:t>
                </a:r>
                <a:endPara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9" name="直接连接符 8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3662979" y="592498"/>
            <a:ext cx="4914265" cy="944377"/>
            <a:chOff x="3662979" y="522177"/>
            <a:chExt cx="4914265" cy="944377"/>
          </a:xfrm>
        </p:grpSpPr>
        <p:grpSp>
          <p:nvGrpSpPr>
            <p:cNvPr id="8" name="组合 7"/>
            <p:cNvGrpSpPr/>
            <p:nvPr/>
          </p:nvGrpSpPr>
          <p:grpSpPr>
            <a:xfrm>
              <a:off x="3662979" y="522177"/>
              <a:ext cx="4914265" cy="840264"/>
              <a:chOff x="3662979" y="522177"/>
              <a:chExt cx="4914265" cy="840264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3662979" y="1081612"/>
                <a:ext cx="4914265" cy="280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案例感悟：执行团队/负责人的感受体悟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4317664" y="522177"/>
                <a:ext cx="3546176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结果评价</a:t>
                </a:r>
                <a:endPara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9" name="直接连接符 8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332055" y="2763172"/>
            <a:ext cx="6518067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>
                <a:gradFill>
                  <a:gsLst>
                    <a:gs pos="0">
                      <a:srgbClr val="39D2BC"/>
                    </a:gs>
                    <a:gs pos="100000">
                      <a:srgbClr val="008176"/>
                    </a:gs>
                  </a:gsLst>
                  <a:lin ang="5400000" scaled="1"/>
                </a:gradFill>
                <a:effectLst>
                  <a:outerShdw blurRad="25400" dist="25400" dir="2700000" algn="tl">
                    <a:srgbClr val="000000">
                      <a:alpha val="20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感谢您的聆听</a:t>
            </a:r>
            <a:endParaRPr lang="zh-CN" altLang="en-US" sz="5400" dirty="0" smtClean="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5400000" scaled="1"/>
              </a:gradFill>
              <a:effectLst>
                <a:outerShdw blurRad="25400" dist="25400" dir="2700000" algn="tl">
                  <a:srgbClr val="000000">
                    <a:alpha val="20000"/>
                  </a:srgbClr>
                </a:outerShdw>
              </a:effectLst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475801" y="5661248"/>
            <a:ext cx="1518364" cy="265082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39D2BC"/>
              </a:gs>
              <a:gs pos="100000">
                <a:srgbClr val="008176"/>
              </a:gs>
            </a:gsLst>
            <a:lin ang="5400000" scaled="0"/>
          </a:gradFill>
          <a:ln w="76200" cap="flat" cmpd="sng" algn="ctr">
            <a:noFill/>
            <a:prstDash val="solid"/>
            <a:miter lim="800000"/>
          </a:ln>
          <a:effectLst>
            <a:glow rad="63500">
              <a:srgbClr val="596481">
                <a:alpha val="10000"/>
              </a:srgbClr>
            </a:glow>
            <a:outerShdw blurRad="190500" dist="63500" dir="2700000" algn="tl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5400000">
            <a:off x="5758458" y="436853"/>
            <a:ext cx="6908770" cy="5958315"/>
          </a:xfrm>
          <a:prstGeom prst="rect">
            <a:avLst/>
          </a:prstGeom>
        </p:spPr>
      </p:pic>
      <p:sp>
        <p:nvSpPr>
          <p:cNvPr id="26" name="文本框 25"/>
          <p:cNvSpPr txBox="1"/>
          <p:nvPr/>
        </p:nvSpPr>
        <p:spPr>
          <a:xfrm rot="2700000">
            <a:off x="9418320" y="4457700"/>
            <a:ext cx="716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pc="300" dirty="0">
                <a:gradFill>
                  <a:gsLst>
                    <a:gs pos="0">
                      <a:srgbClr val="39D2BC"/>
                    </a:gs>
                    <a:gs pos="82000">
                      <a:srgbClr val="008176"/>
                    </a:gs>
                  </a:gsLst>
                  <a:lin ang="5400000" scaled="0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发展</a:t>
            </a:r>
            <a:endParaRPr lang="zh-CN" altLang="en-US" spc="300" dirty="0">
              <a:gradFill>
                <a:gsLst>
                  <a:gs pos="0">
                    <a:srgbClr val="39D2BC"/>
                  </a:gs>
                  <a:gs pos="82000">
                    <a:srgbClr val="008176"/>
                  </a:gs>
                </a:gsLst>
                <a:lin ang="5400000" scaled="0"/>
              </a:gra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 rot="18900000">
            <a:off x="9168765" y="421005"/>
            <a:ext cx="982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pc="300" dirty="0">
                <a:gradFill>
                  <a:gsLst>
                    <a:gs pos="0">
                      <a:srgbClr val="39D2BC"/>
                    </a:gs>
                    <a:gs pos="82000">
                      <a:srgbClr val="008176"/>
                    </a:gs>
                  </a:gsLst>
                  <a:lin ang="5400000" scaled="0"/>
                </a:gra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高质量</a:t>
            </a:r>
            <a:endParaRPr lang="zh-CN" altLang="en-US" spc="300" dirty="0">
              <a:gradFill>
                <a:gsLst>
                  <a:gs pos="0">
                    <a:srgbClr val="39D2BC"/>
                  </a:gs>
                  <a:gs pos="82000">
                    <a:srgbClr val="008176"/>
                  </a:gs>
                </a:gsLst>
                <a:lin ang="5400000" scaled="0"/>
              </a:gra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pic>
        <p:nvPicPr>
          <p:cNvPr id="3" name="图片 2" descr="医协会logo-横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15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4478" y="1766948"/>
            <a:ext cx="2070208" cy="134563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rcRect t="26152"/>
          <a:stretch>
            <a:fillRect/>
          </a:stretch>
        </p:blipFill>
        <p:spPr>
          <a:xfrm rot="18184044">
            <a:off x="-2743973" y="-599545"/>
            <a:ext cx="9575067" cy="6098211"/>
          </a:xfrm>
          <a:custGeom>
            <a:avLst/>
            <a:gdLst>
              <a:gd name="connsiteX0" fmla="*/ 5725319 w 9575067"/>
              <a:gd name="connsiteY0" fmla="*/ 0 h 6098211"/>
              <a:gd name="connsiteX1" fmla="*/ 9575067 w 9575067"/>
              <a:gd name="connsiteY1" fmla="*/ 5912853 h 6098211"/>
              <a:gd name="connsiteX2" fmla="*/ 9575067 w 9575067"/>
              <a:gd name="connsiteY2" fmla="*/ 6098211 h 6098211"/>
              <a:gd name="connsiteX3" fmla="*/ 1512266 w 9575067"/>
              <a:gd name="connsiteY3" fmla="*/ 6098211 h 6098211"/>
              <a:gd name="connsiteX4" fmla="*/ 0 w 9575067"/>
              <a:gd name="connsiteY4" fmla="*/ 3775513 h 6098211"/>
              <a:gd name="connsiteX5" fmla="*/ 0 w 9575067"/>
              <a:gd name="connsiteY5" fmla="*/ 3727648 h 6098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575067" h="6098211">
                <a:moveTo>
                  <a:pt x="5725319" y="0"/>
                </a:moveTo>
                <a:lnTo>
                  <a:pt x="9575067" y="5912853"/>
                </a:lnTo>
                <a:lnTo>
                  <a:pt x="9575067" y="6098211"/>
                </a:lnTo>
                <a:lnTo>
                  <a:pt x="1512266" y="6098211"/>
                </a:lnTo>
                <a:lnTo>
                  <a:pt x="0" y="3775513"/>
                </a:lnTo>
                <a:lnTo>
                  <a:pt x="0" y="3727648"/>
                </a:lnTo>
                <a:close/>
              </a:path>
            </a:pathLst>
          </a:custGeom>
        </p:spPr>
      </p:pic>
      <p:sp>
        <p:nvSpPr>
          <p:cNvPr id="10" name="文本框 9"/>
          <p:cNvSpPr txBox="1"/>
          <p:nvPr/>
        </p:nvSpPr>
        <p:spPr>
          <a:xfrm>
            <a:off x="6819117" y="3378839"/>
            <a:ext cx="4407876" cy="1050925"/>
          </a:xfrm>
          <a:prstGeom prst="rect">
            <a:avLst/>
          </a:prstGeom>
          <a:noFill/>
          <a:scene3d>
            <a:camera prst="orthographicFront"/>
            <a:lightRig rig="threePt" dir="t"/>
          </a:scene3d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+mn-ea"/>
              </a:rPr>
              <a:t>基础数据</a:t>
            </a:r>
            <a:endParaRPr lang="zh-CN" altLang="en-US" sz="4800" b="1" dirty="0" smtClean="0">
              <a:solidFill>
                <a:srgbClr val="1B1B1B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9677837" y="1754173"/>
            <a:ext cx="1378135" cy="1378134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330" t="-40062" r="-103664" b="-11710"/>
            </a:stretch>
          </a:blipFill>
          <a:ln>
            <a:noFill/>
          </a:ln>
          <a:effectLst>
            <a:outerShdw blurRad="101600" dist="38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30"/>
          <p:cNvSpPr txBox="1"/>
          <p:nvPr/>
        </p:nvSpPr>
        <p:spPr>
          <a:xfrm>
            <a:off x="9784259" y="2097722"/>
            <a:ext cx="1239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4400" dirty="0" smtClean="0">
                <a:solidFill>
                  <a:schemeClr val="bg1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  <a:cs typeface="Aparajita" panose="020B0604020202020204" pitchFamily="34" charset="0"/>
              </a:rPr>
              <a:t>01</a:t>
            </a:r>
            <a:endParaRPr lang="zh-CN" altLang="en-US" sz="4400" dirty="0">
              <a:solidFill>
                <a:schemeClr val="bg1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思源宋体 CN Heavy" panose="02020900000000000000" pitchFamily="18" charset="-122"/>
              <a:ea typeface="思源宋体 CN Heavy" panose="02020900000000000000" pitchFamily="18" charset="-122"/>
              <a:cs typeface="Aparajita" panose="020B0604020202020204" pitchFamily="34" charset="0"/>
            </a:endParaRPr>
          </a:p>
        </p:txBody>
      </p:sp>
      <p:pic>
        <p:nvPicPr>
          <p:cNvPr id="3" name="图片 2" descr="医协会logo-横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10" grpId="0"/>
      <p:bldP spid="26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3714362" y="592498"/>
            <a:ext cx="4896485" cy="944377"/>
            <a:chOff x="3714362" y="522177"/>
            <a:chExt cx="4896485" cy="944377"/>
          </a:xfrm>
        </p:grpSpPr>
        <p:grpSp>
          <p:nvGrpSpPr>
            <p:cNvPr id="18" name="组合 17"/>
            <p:cNvGrpSpPr/>
            <p:nvPr/>
          </p:nvGrpSpPr>
          <p:grpSpPr>
            <a:xfrm>
              <a:off x="3714362" y="522177"/>
              <a:ext cx="4896485" cy="835025"/>
              <a:chOff x="3714362" y="522177"/>
              <a:chExt cx="4896485" cy="835025"/>
            </a:xfrm>
          </p:grpSpPr>
          <p:sp>
            <p:nvSpPr>
              <p:cNvPr id="20" name="文本框 19"/>
              <p:cNvSpPr txBox="1"/>
              <p:nvPr/>
            </p:nvSpPr>
            <p:spPr>
              <a:xfrm>
                <a:off x="3714362" y="1081612"/>
                <a:ext cx="4896485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医院简介：所在医疗机构简介300字（请勿体现医院具体名称及logo）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4657138" y="522177"/>
                <a:ext cx="2867228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基础数据</a:t>
                </a:r>
                <a:endParaRPr lang="zh-CN" alt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19" name="直接连接符 18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图片 4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2683757" y="592498"/>
            <a:ext cx="6669405" cy="944377"/>
            <a:chOff x="2683757" y="522177"/>
            <a:chExt cx="6669405" cy="944377"/>
          </a:xfrm>
        </p:grpSpPr>
        <p:grpSp>
          <p:nvGrpSpPr>
            <p:cNvPr id="18" name="组合 17"/>
            <p:cNvGrpSpPr/>
            <p:nvPr/>
          </p:nvGrpSpPr>
          <p:grpSpPr>
            <a:xfrm>
              <a:off x="2683757" y="522177"/>
              <a:ext cx="6669405" cy="835025"/>
              <a:chOff x="2683757" y="522177"/>
              <a:chExt cx="6669405" cy="835025"/>
            </a:xfrm>
          </p:grpSpPr>
          <p:sp>
            <p:nvSpPr>
              <p:cNvPr id="20" name="文本框 19"/>
              <p:cNvSpPr txBox="1"/>
              <p:nvPr/>
            </p:nvSpPr>
            <p:spPr>
              <a:xfrm>
                <a:off x="2683757" y="1081612"/>
                <a:ext cx="6669405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执行团队：主要执行成员简介每人100字（请勿体现医院具体名称、logo、院领导等知名专家信息）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4657138" y="522177"/>
                <a:ext cx="2867228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基础数据</a:t>
                </a:r>
                <a:endParaRPr lang="zh-CN" alt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19" name="直接连接符 18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图片 4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3126987" y="592498"/>
            <a:ext cx="5971540" cy="944377"/>
            <a:chOff x="3126987" y="522177"/>
            <a:chExt cx="5971540" cy="944377"/>
          </a:xfrm>
        </p:grpSpPr>
        <p:grpSp>
          <p:nvGrpSpPr>
            <p:cNvPr id="18" name="组合 17"/>
            <p:cNvGrpSpPr/>
            <p:nvPr/>
          </p:nvGrpSpPr>
          <p:grpSpPr>
            <a:xfrm>
              <a:off x="3126987" y="522177"/>
              <a:ext cx="5971540" cy="835025"/>
              <a:chOff x="3126987" y="522177"/>
              <a:chExt cx="5971540" cy="835025"/>
            </a:xfrm>
          </p:grpSpPr>
          <p:sp>
            <p:nvSpPr>
              <p:cNvPr id="20" name="文本框 19"/>
              <p:cNvSpPr txBox="1"/>
              <p:nvPr/>
            </p:nvSpPr>
            <p:spPr>
              <a:xfrm>
                <a:off x="3126987" y="1081612"/>
                <a:ext cx="5971540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立项价值：项目背景、国内外现状、项目前景等立项必要性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4657138" y="522177"/>
                <a:ext cx="2867228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基础数据</a:t>
                </a:r>
                <a:endParaRPr lang="zh-CN" alt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19" name="直接连接符 18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图片 4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1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4478" y="1766948"/>
            <a:ext cx="2070208" cy="134563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rcRect t="26152"/>
          <a:stretch>
            <a:fillRect/>
          </a:stretch>
        </p:blipFill>
        <p:spPr>
          <a:xfrm rot="18184044">
            <a:off x="-2743973" y="-599545"/>
            <a:ext cx="9575067" cy="6098211"/>
          </a:xfrm>
          <a:custGeom>
            <a:avLst/>
            <a:gdLst>
              <a:gd name="connsiteX0" fmla="*/ 5725319 w 9575067"/>
              <a:gd name="connsiteY0" fmla="*/ 0 h 6098211"/>
              <a:gd name="connsiteX1" fmla="*/ 9575067 w 9575067"/>
              <a:gd name="connsiteY1" fmla="*/ 5912853 h 6098211"/>
              <a:gd name="connsiteX2" fmla="*/ 9575067 w 9575067"/>
              <a:gd name="connsiteY2" fmla="*/ 6098211 h 6098211"/>
              <a:gd name="connsiteX3" fmla="*/ 1512266 w 9575067"/>
              <a:gd name="connsiteY3" fmla="*/ 6098211 h 6098211"/>
              <a:gd name="connsiteX4" fmla="*/ 0 w 9575067"/>
              <a:gd name="connsiteY4" fmla="*/ 3775513 h 6098211"/>
              <a:gd name="connsiteX5" fmla="*/ 0 w 9575067"/>
              <a:gd name="connsiteY5" fmla="*/ 3727648 h 6098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575067" h="6098211">
                <a:moveTo>
                  <a:pt x="5725319" y="0"/>
                </a:moveTo>
                <a:lnTo>
                  <a:pt x="9575067" y="5912853"/>
                </a:lnTo>
                <a:lnTo>
                  <a:pt x="9575067" y="6098211"/>
                </a:lnTo>
                <a:lnTo>
                  <a:pt x="1512266" y="6098211"/>
                </a:lnTo>
                <a:lnTo>
                  <a:pt x="0" y="3775513"/>
                </a:lnTo>
                <a:lnTo>
                  <a:pt x="0" y="3727648"/>
                </a:lnTo>
                <a:close/>
              </a:path>
            </a:pathLst>
          </a:custGeom>
        </p:spPr>
      </p:pic>
      <p:sp>
        <p:nvSpPr>
          <p:cNvPr id="10" name="文本框 9"/>
          <p:cNvSpPr txBox="1"/>
          <p:nvPr/>
        </p:nvSpPr>
        <p:spPr>
          <a:xfrm>
            <a:off x="6819117" y="3378839"/>
            <a:ext cx="4407876" cy="1050925"/>
          </a:xfrm>
          <a:prstGeom prst="rect">
            <a:avLst/>
          </a:prstGeom>
          <a:noFill/>
          <a:scene3d>
            <a:camera prst="orthographicFront"/>
            <a:lightRig rig="threePt" dir="t"/>
          </a:scene3d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4800" b="1" dirty="0" smtClean="0">
                <a:solidFill>
                  <a:srgbClr val="1B1B1B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</a:rPr>
              <a:t>结构呈现</a:t>
            </a:r>
            <a:endParaRPr lang="zh-CN" altLang="en-US" sz="4800" b="1" dirty="0" smtClean="0">
              <a:solidFill>
                <a:srgbClr val="1B1B1B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9677837" y="1754173"/>
            <a:ext cx="1378135" cy="1378134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330" t="-40062" r="-103664" b="-11710"/>
            </a:stretch>
          </a:blipFill>
          <a:ln>
            <a:noFill/>
          </a:ln>
          <a:effectLst>
            <a:outerShdw blurRad="101600" dist="381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30"/>
          <p:cNvSpPr txBox="1"/>
          <p:nvPr/>
        </p:nvSpPr>
        <p:spPr>
          <a:xfrm>
            <a:off x="9784259" y="2097722"/>
            <a:ext cx="1239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4400" dirty="0" smtClean="0">
                <a:solidFill>
                  <a:schemeClr val="bg1"/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  <a:cs typeface="Aparajita" panose="020B0604020202020204" pitchFamily="34" charset="0"/>
              </a:rPr>
              <a:t>02</a:t>
            </a:r>
            <a:endParaRPr lang="zh-CN" altLang="en-US" sz="4400" dirty="0">
              <a:solidFill>
                <a:schemeClr val="bg1"/>
              </a:solidFill>
              <a:effectLst>
                <a:outerShdw blurRad="25400" dist="25400" dir="2700000" algn="tl">
                  <a:srgbClr val="000000">
                    <a:alpha val="25000"/>
                  </a:srgbClr>
                </a:outerShdw>
              </a:effectLst>
              <a:latin typeface="思源宋体 CN Heavy" panose="02020900000000000000" pitchFamily="18" charset="-122"/>
              <a:ea typeface="思源宋体 CN Heavy" panose="02020900000000000000" pitchFamily="18" charset="-122"/>
              <a:cs typeface="Aparajita" panose="020B0604020202020204" pitchFamily="34" charset="0"/>
            </a:endParaRPr>
          </a:p>
        </p:txBody>
      </p:sp>
      <p:pic>
        <p:nvPicPr>
          <p:cNvPr id="5" name="图片 4" descr="医协会logo-横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10" grpId="0"/>
      <p:bldP spid="26" grpId="0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2084317" y="592498"/>
            <a:ext cx="7803515" cy="944377"/>
            <a:chOff x="2084317" y="522177"/>
            <a:chExt cx="7803515" cy="944377"/>
          </a:xfrm>
        </p:grpSpPr>
        <p:grpSp>
          <p:nvGrpSpPr>
            <p:cNvPr id="10" name="组合 9"/>
            <p:cNvGrpSpPr/>
            <p:nvPr/>
          </p:nvGrpSpPr>
          <p:grpSpPr>
            <a:xfrm>
              <a:off x="2084317" y="522177"/>
              <a:ext cx="7803515" cy="705528"/>
              <a:chOff x="2084317" y="522177"/>
              <a:chExt cx="7803515" cy="705528"/>
            </a:xfrm>
          </p:grpSpPr>
          <p:sp>
            <p:nvSpPr>
              <p:cNvPr id="12" name="文本框 11"/>
              <p:cNvSpPr txBox="1"/>
              <p:nvPr/>
            </p:nvSpPr>
            <p:spPr>
              <a:xfrm>
                <a:off x="2084317" y="1006047"/>
                <a:ext cx="7803515" cy="221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schemeClr val="bg1">
                        <a:lumMod val="50000"/>
                        <a:alpha val="80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Aparajita" panose="020B0604020202020204" pitchFamily="34" charset="0"/>
                  </a:rPr>
                  <a:t>研究目标：项目的核心研究目标不少于3个（注：如为之前已提报过的主题案例，需较之前案例有提升和创新）</a:t>
                </a:r>
                <a:endParaRPr lang="en-US" altLang="zh-CN" sz="1200" dirty="0">
                  <a:solidFill>
                    <a:schemeClr val="bg1">
                      <a:lumMod val="50000"/>
                      <a:alpha val="80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Aparajita" panose="020B0604020202020204" pitchFamily="34" charset="0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4657138" y="522177"/>
                <a:ext cx="2867228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结构呈现</a:t>
                </a:r>
                <a:endParaRPr lang="zh-CN" alt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11" name="直接连接符 10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图片 4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92162" y="592498"/>
            <a:ext cx="4375150" cy="944377"/>
            <a:chOff x="3892162" y="522177"/>
            <a:chExt cx="4375150" cy="944377"/>
          </a:xfrm>
        </p:grpSpPr>
        <p:grpSp>
          <p:nvGrpSpPr>
            <p:cNvPr id="10" name="组合 9"/>
            <p:cNvGrpSpPr/>
            <p:nvPr/>
          </p:nvGrpSpPr>
          <p:grpSpPr>
            <a:xfrm>
              <a:off x="3892162" y="522177"/>
              <a:ext cx="4375150" cy="835025"/>
              <a:chOff x="3892162" y="522177"/>
              <a:chExt cx="4375150" cy="835025"/>
            </a:xfrm>
          </p:grpSpPr>
          <p:sp>
            <p:nvSpPr>
              <p:cNvPr id="12" name="文本框 11"/>
              <p:cNvSpPr txBox="1"/>
              <p:nvPr/>
            </p:nvSpPr>
            <p:spPr>
              <a:xfrm>
                <a:off x="3892162" y="1081612"/>
                <a:ext cx="4375150" cy="275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200" dirty="0">
                    <a:solidFill>
                      <a:prstClr val="white">
                        <a:lumMod val="65000"/>
                      </a:prst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思源黑体" panose="020B0500000000000000" pitchFamily="34" charset="-122"/>
                  </a:rPr>
                  <a:t>政策依据：响应国家现有政策、标准、规范等，不少于3个</a:t>
                </a:r>
                <a:endParaRPr lang="en-US" altLang="zh-CN" sz="1200" dirty="0">
                  <a:solidFill>
                    <a:prstClr val="white">
                      <a:lumMod val="65000"/>
                    </a:prst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思源黑体" panose="020B0500000000000000" pitchFamily="34" charset="-122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4657138" y="522177"/>
                <a:ext cx="2867228" cy="607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2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  <a:cs typeface="+mn-ea"/>
                    <a:sym typeface="+mn-lt"/>
                  </a:rPr>
                  <a:t>结构呈现</a:t>
                </a:r>
                <a:endParaRPr lang="zh-CN" alt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endParaRPr>
              </a:p>
            </p:txBody>
          </p:sp>
        </p:grpSp>
        <p:cxnSp>
          <p:nvCxnSpPr>
            <p:cNvPr id="11" name="直接连接符 10"/>
            <p:cNvCxnSpPr/>
            <p:nvPr/>
          </p:nvCxnSpPr>
          <p:spPr>
            <a:xfrm>
              <a:off x="5931772" y="1466554"/>
              <a:ext cx="274156" cy="0"/>
            </a:xfrm>
            <a:prstGeom prst="line">
              <a:avLst/>
            </a:prstGeom>
            <a:ln w="50800">
              <a:gradFill>
                <a:gsLst>
                  <a:gs pos="0">
                    <a:srgbClr val="39D2BC"/>
                  </a:gs>
                  <a:gs pos="100000">
                    <a:srgbClr val="008176"/>
                  </a:gs>
                </a:gsLst>
                <a:lin ang="0" scaled="0"/>
              </a:gradFill>
            </a:ln>
            <a:effectLst>
              <a:outerShdw blurRad="101600" dist="38100" dir="2700000" algn="tl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图片 4" descr="医协会logo-横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87230" y="0"/>
            <a:ext cx="2604770" cy="7683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PP_MARK_KEY" val="0219dbb5-f1c5-4d48-823f-25094cff34f0"/>
  <p:tag name="COMMONDATA" val="eyJoZGlkIjoiZGYyYTY5YzVjOGU3MjMzMDJkN2U2MDQ3NmFiZjkyZGMifQ==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阿里巴巴普惠">
      <a:majorFont>
        <a:latin typeface="阿里巴巴普惠体"/>
        <a:ea typeface="阿里巴巴普惠体"/>
        <a:cs typeface=""/>
      </a:majorFont>
      <a:minorFont>
        <a:latin typeface="阿里巴巴普惠体"/>
        <a:ea typeface="阿里巴巴普惠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685</Words>
  <Application>WPS 演示</Application>
  <PresentationFormat>宽屏</PresentationFormat>
  <Paragraphs>125</Paragraphs>
  <Slides>25</Slides>
  <Notes>22</Notes>
  <HiddenSlides>0</HiddenSlides>
  <MMClips>1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6" baseType="lpstr">
      <vt:lpstr>Arial</vt:lpstr>
      <vt:lpstr>宋体</vt:lpstr>
      <vt:lpstr>Wingdings</vt:lpstr>
      <vt:lpstr>思源宋体 CN Heavy</vt:lpstr>
      <vt:lpstr>思源黑体</vt:lpstr>
      <vt:lpstr>Aparajita</vt:lpstr>
      <vt:lpstr>Calibri</vt:lpstr>
      <vt:lpstr>Helvetica</vt:lpstr>
      <vt:lpstr>黑体</vt:lpstr>
      <vt:lpstr>思源黑体 CN Normal</vt:lpstr>
      <vt:lpstr>思源黑体 CN Medium</vt:lpstr>
      <vt:lpstr>Arial Unicode MS</vt:lpstr>
      <vt:lpstr>Calibri</vt:lpstr>
      <vt:lpstr>微软雅黑</vt:lpstr>
      <vt:lpstr>思源黑体 CN Bold</vt:lpstr>
      <vt:lpstr>阿里巴巴普惠体</vt:lpstr>
      <vt:lpstr>Segoe Print</vt:lpstr>
      <vt:lpstr>阿里巴巴普惠体</vt:lpstr>
      <vt:lpstr>阿里巴巴普惠体 B</vt:lpstr>
      <vt:lpstr>微软雅黑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主题名称</dc:title>
  <dc:creator>张勇</dc:creator>
  <cp:lastModifiedBy>☄Luma</cp:lastModifiedBy>
  <cp:revision>113</cp:revision>
  <dcterms:created xsi:type="dcterms:W3CDTF">2022-08-17T14:34:00Z</dcterms:created>
  <dcterms:modified xsi:type="dcterms:W3CDTF">2023-03-15T09:02:16Z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7678BEB7188647F2917F5E19D8B8F15A</vt:lpwstr>
  </property>
  <property fmtid="{D5CDD505-2E9C-101B-9397-08002B2CF9AE}" pid="3" name="KSOProductBuildVer">
    <vt:lpwstr>2052-11.1.0.12980</vt:lpwstr>
  </property>
</Properties>
</file>